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  <p:sldMasterId id="2147484025" r:id="rId2"/>
  </p:sldMasterIdLst>
  <p:sldIdLst>
    <p:sldId id="269" r:id="rId3"/>
    <p:sldId id="267" r:id="rId4"/>
    <p:sldId id="268" r:id="rId5"/>
    <p:sldId id="271" r:id="rId6"/>
    <p:sldId id="266" r:id="rId7"/>
    <p:sldId id="257" r:id="rId8"/>
    <p:sldId id="259" r:id="rId9"/>
    <p:sldId id="264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shwarya Gaur" initials="AG" lastIdx="1" clrIdx="0">
    <p:extLst>
      <p:ext uri="{19B8F6BF-5375-455C-9EA6-DF929625EA0E}">
        <p15:presenceInfo xmlns:p15="http://schemas.microsoft.com/office/powerpoint/2012/main" userId="178db157d028e4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9398-E6A1-42CD-BB28-F0C779BF5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66988-C8F2-4652-9838-04CDB4D96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F36DD-FEFD-48C8-8CB3-96D3BE7A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5E6FE-04C0-47EB-BA39-81720434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2BEDB-D925-4795-AB71-C7244DE4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57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2A6C-AAF7-4E2A-9F83-063F096F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01981-0D61-4896-BD63-1CE8226A9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D9485-5E04-4C53-959D-61E74A17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BF06B-63F7-480E-A149-0FDCA0A3B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9FF32-80F9-497F-A76E-C7312F2C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043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9E3F3-64D7-46F5-B9AD-A9287130C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74972-360F-4D6A-BE3B-0AFD2D213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0F9C-0367-4C21-A899-9EF264E3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8D99-1F8D-4997-A96D-A377C61F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C3B87-1F86-4DD7-8F81-FEB2D126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068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922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336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016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786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996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454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383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21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B1EB-2A8C-433C-A920-B86D4385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9B45-864C-42EE-A8B8-44565835A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3039-AEE9-4AE6-AD22-A54860EA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82D26-3BF7-4391-A163-2F1CBB7F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378F7-EF41-45A8-A11A-4F00CB93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553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247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334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3918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3088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452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122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7548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37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D279-6445-4ADF-BF98-44E15896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B6591-C249-4BA3-8276-BAE97AD2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FCA54-CBFD-428E-802F-C07405ED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2CBB6-A6AD-4A9A-961D-691F5971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58BD1-E8BB-489C-A747-96D1485C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32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0568-8828-4A72-8B88-772F71F8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2A857-649E-444E-8830-D5C4BCFAC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154F7-B156-47BA-8B5F-B3CFD5E27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9DBEE-9A98-434B-BC0C-164A96AE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8D764-FC47-4A58-BCAD-B198BF67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98D40-4A5E-45A1-BB65-3BC087A4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70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53F2-7BDA-4C4F-B9F2-F708C7CA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86F18-0C64-43E7-B123-22172EAF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DDD49-2373-4225-883E-705035D68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DAE721-A02B-41AE-A246-9DC619539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EBEFE-6918-4A3D-ADFA-96DEFB97C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C418A-A4C0-4838-B324-31A2C812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53252-6087-4297-9971-E821B903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D0B62-B3BB-4767-9A6D-BDFDA73A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92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BB7A-D4B7-49DB-BAAB-F20ED0FE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49C09-C724-4A8D-8EB8-F9D23B17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92E40-B3EF-44B1-9EAA-7BCE853E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9E7B7-E54A-46C8-B7C8-D7DF237B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41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BCD42-5935-4092-8ADD-976EC5177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54F98-4DE0-403B-A841-B1659BE8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E7EDA-0ADC-46EE-B69B-C992AE30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11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89FE-A200-48E0-8502-2B78162E0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33D3F-9922-4323-9FA5-B4C423A13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DE11A-87F1-44D9-9F07-29E1BFA85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0A4B1-449D-4BE8-8B9F-2DFE9498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65988-1B4E-4E60-BA86-8E8CB17E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CD129-15BF-4FB5-8F16-9AEA8992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96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C40F-FC83-4976-B777-A462B4F5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BB8B5-AC01-4290-AB3E-B2EB6300D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16704-A460-4973-B0F0-1B4CF9B7B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5CE5C-735D-4F9A-9EB0-91151B01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E1028-F7F8-42C3-8515-E8981861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1E738-A67F-48B4-86E1-D74D97D9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75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46C2D-7216-4459-9A8D-94DFFB09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D43E1-FF30-417C-8B87-A5FB970DD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3956A-95F4-4CDD-AD88-3B23BE499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B2BA7-90F9-43C8-8252-EFE57EFAC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58258-F8A8-493E-87CB-F0E9AC752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62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ED3C-B64E-4C7D-AFCE-7BF379120F3A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9F52165-D933-4599-A348-C1D415B40D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64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6D78-BA94-43E8-B489-F5283746C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6356" y="239696"/>
            <a:ext cx="7096219" cy="91768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+mn-lt"/>
              </a:rPr>
              <a:t>ATTRITION ANALYSIS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C7923-DB48-4A89-8246-D350066A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93" y="1376270"/>
            <a:ext cx="8090518" cy="49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A05A3B-668C-41D6-A484-ABBB18596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5748" y="2228294"/>
            <a:ext cx="6906828" cy="1317179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+mn-lt"/>
              </a:rPr>
              <a:t>   Thank You</a:t>
            </a:r>
            <a:endParaRPr lang="en-IN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949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353EC-170F-43FD-AAA6-EE8BB2C9A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86D78-BA94-43E8-B489-F5283746C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70" y="748573"/>
            <a:ext cx="6992970" cy="917683"/>
          </a:xfrm>
        </p:spPr>
        <p:txBody>
          <a:bodyPr>
            <a:normAutofit/>
          </a:bodyPr>
          <a:lstStyle/>
          <a:p>
            <a:pPr algn="l"/>
            <a:r>
              <a:rPr lang="en-IN" sz="4400" b="1" i="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</a:rPr>
              <a:t>What is employee attrition?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B7AB0D5-696E-4195-8774-58F614EBAC4B}"/>
              </a:ext>
            </a:extLst>
          </p:cNvPr>
          <p:cNvSpPr txBox="1">
            <a:spLocks/>
          </p:cNvSpPr>
          <p:nvPr/>
        </p:nvSpPr>
        <p:spPr>
          <a:xfrm>
            <a:off x="130206" y="2729888"/>
            <a:ext cx="11549848" cy="179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00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4A1E12-CB8D-4EE1-9038-5918EA5DB7B0}"/>
              </a:ext>
            </a:extLst>
          </p:cNvPr>
          <p:cNvSpPr txBox="1">
            <a:spLocks/>
          </p:cNvSpPr>
          <p:nvPr/>
        </p:nvSpPr>
        <p:spPr>
          <a:xfrm>
            <a:off x="2407112" y="1666256"/>
            <a:ext cx="7815880" cy="179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dirty="0">
                <a:effectLst/>
              </a:rPr>
              <a:t>Employee attrition is the gradual reduction in employee numbers. </a:t>
            </a:r>
          </a:p>
          <a:p>
            <a:pPr algn="l"/>
            <a:r>
              <a:rPr lang="en-US" sz="1600" b="1" i="0" dirty="0">
                <a:effectLst/>
              </a:rPr>
              <a:t>Employee attrition happens when the size of your workforce diminishes over time. </a:t>
            </a:r>
          </a:p>
          <a:p>
            <a:pPr algn="l"/>
            <a:r>
              <a:rPr lang="en-US" sz="1600" b="1" i="0" dirty="0">
                <a:effectLst/>
              </a:rPr>
              <a:t>This means that employees are leaving faster than they are hired.</a:t>
            </a:r>
            <a:endParaRPr lang="en-US" sz="1600" b="1" dirty="0"/>
          </a:p>
        </p:txBody>
      </p:sp>
      <p:pic>
        <p:nvPicPr>
          <p:cNvPr id="1026" name="Picture 2" descr="Attrition Images – Browse 87,733 Stock Photos, Vectors, and Video | Adobe  Stock">
            <a:extLst>
              <a:ext uri="{FF2B5EF4-FFF2-40B4-BE49-F238E27FC236}">
                <a16:creationId xmlns:a16="http://schemas.microsoft.com/office/drawing/2014/main" id="{DD0E5F1E-7CC7-45DF-AB9B-965424B29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81" y="281310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2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353EC-170F-43FD-AAA6-EE8BB2C9A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4C9C5D-170C-461F-A98D-25144CDA56A5}"/>
              </a:ext>
            </a:extLst>
          </p:cNvPr>
          <p:cNvSpPr txBox="1">
            <a:spLocks/>
          </p:cNvSpPr>
          <p:nvPr/>
        </p:nvSpPr>
        <p:spPr>
          <a:xfrm>
            <a:off x="2196750" y="236509"/>
            <a:ext cx="6992970" cy="9176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400" b="1" i="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</a:rPr>
              <a:t>Types of employee attrition</a:t>
            </a:r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3494CF63-8D5C-4F70-9443-A2C4C81D83AB}"/>
              </a:ext>
            </a:extLst>
          </p:cNvPr>
          <p:cNvSpPr/>
          <p:nvPr/>
        </p:nvSpPr>
        <p:spPr>
          <a:xfrm>
            <a:off x="832104" y="1828800"/>
            <a:ext cx="2414016" cy="1965960"/>
          </a:xfrm>
          <a:prstGeom prst="flowChartOffpageConnector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Voluntary</a:t>
            </a:r>
            <a:endParaRPr lang="en-IN" dirty="0"/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03B98FEF-527B-432A-A713-013C39865168}"/>
              </a:ext>
            </a:extLst>
          </p:cNvPr>
          <p:cNvSpPr/>
          <p:nvPr/>
        </p:nvSpPr>
        <p:spPr>
          <a:xfrm>
            <a:off x="4081399" y="1832087"/>
            <a:ext cx="2414016" cy="1828791"/>
          </a:xfrm>
          <a:prstGeom prst="flowChartOffpageConnector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Involuntary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0B1476-1B94-4412-82A3-BEA6A57AA4C1}"/>
              </a:ext>
            </a:extLst>
          </p:cNvPr>
          <p:cNvSpPr/>
          <p:nvPr/>
        </p:nvSpPr>
        <p:spPr>
          <a:xfrm>
            <a:off x="7308977" y="1828800"/>
            <a:ext cx="2414016" cy="917683"/>
          </a:xfrm>
          <a:prstGeom prst="round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Retirement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3AB551-7B77-4681-AF45-F57305034A61}"/>
              </a:ext>
            </a:extLst>
          </p:cNvPr>
          <p:cNvSpPr/>
          <p:nvPr/>
        </p:nvSpPr>
        <p:spPr>
          <a:xfrm>
            <a:off x="1088136" y="3794760"/>
            <a:ext cx="2258568" cy="78051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Sohne"/>
              </a:rPr>
              <a:t>Accepting a new job offer.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Sohne"/>
              </a:rPr>
              <a:t>Making a career change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C7D9D9-E79B-4838-A97A-9DD1A544A009}"/>
              </a:ext>
            </a:extLst>
          </p:cNvPr>
          <p:cNvSpPr/>
          <p:nvPr/>
        </p:nvSpPr>
        <p:spPr>
          <a:xfrm>
            <a:off x="4264279" y="3660878"/>
            <a:ext cx="2048256" cy="917683"/>
          </a:xfrm>
          <a:prstGeom prst="roundRect">
            <a:avLst/>
          </a:prstGeo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000000"/>
                </a:solidFill>
                <a:effectLst/>
              </a:rPr>
              <a:t>Position elimination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000000"/>
                </a:solidFill>
                <a:effectLst/>
              </a:rPr>
              <a:t>Termination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000000"/>
                </a:solidFill>
                <a:effectLst/>
              </a:rPr>
              <a:t>Layoffs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BF68A3-3E9A-45B5-B0C0-D23FA782A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91" y="4717700"/>
            <a:ext cx="2896517" cy="17176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33B1C-DB4F-479B-9610-0FF32D3CD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395" y="4717701"/>
            <a:ext cx="2912878" cy="17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4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353EC-170F-43FD-AAA6-EE8BB2C9A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86D78-BA94-43E8-B489-F5283746C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825" y="621436"/>
            <a:ext cx="9144000" cy="917683"/>
          </a:xfrm>
        </p:spPr>
        <p:txBody>
          <a:bodyPr>
            <a:normAutofit/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1) INSIGHTS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3074" name="Picture 2" descr="3d People - Man, Person With A Magnifying Glass And A Sprout. Stock Photo,  Picture And Royalty Free Image. Image 17276687.">
            <a:extLst>
              <a:ext uri="{FF2B5EF4-FFF2-40B4-BE49-F238E27FC236}">
                <a16:creationId xmlns:a16="http://schemas.microsoft.com/office/drawing/2014/main" id="{D32CA7EE-D184-48E9-ADB7-42C45344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57" y="1993027"/>
            <a:ext cx="5015884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1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8B850-5C15-454A-934F-367FDB815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15FDA-EDCA-4A5F-9B71-5C6509A3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4" y="642476"/>
            <a:ext cx="8626930" cy="428463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93D8DBB-7B24-49BC-8EAD-963728EEB7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42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u="sng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1) Considering all departments</a:t>
            </a:r>
            <a:endParaRPr lang="en-IN" sz="4000" b="1" u="sng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201230D-8D72-4504-9A6E-D1287C6B57AB}"/>
              </a:ext>
            </a:extLst>
          </p:cNvPr>
          <p:cNvSpPr txBox="1">
            <a:spLocks/>
          </p:cNvSpPr>
          <p:nvPr/>
        </p:nvSpPr>
        <p:spPr>
          <a:xfrm>
            <a:off x="127462" y="4993694"/>
            <a:ext cx="11549848" cy="1797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Department wise attrition R&amp;D &gt; Sales &gt;HR.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Education wise, Life Science is the biggest chunk.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Major attrition are in age group 25-34.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Major number of employees lie in age group 27 – 44.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Attrition of male &gt; Attrition of female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Out 1470 employees 569(~39%) employees are not satisfied by there job which is worrisome </a:t>
            </a:r>
            <a:r>
              <a:rPr lang="en-IN" sz="1400" b="1" dirty="0"/>
              <a:t>(taking job satisfaction 1 and 2 into consideration).</a:t>
            </a:r>
            <a:endParaRPr lang="en-US" sz="14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F6A372-54AA-48C0-AE78-FA56C6CA5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3455BF-EC20-4096-9230-28686BCA4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3224"/>
            <a:ext cx="9144000" cy="642476"/>
          </a:xfrm>
        </p:spPr>
        <p:txBody>
          <a:bodyPr>
            <a:normAutofit/>
          </a:bodyPr>
          <a:lstStyle/>
          <a:p>
            <a:pPr algn="l"/>
            <a:r>
              <a:rPr lang="en-US" sz="4000" b="1" u="sng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2) Taking R&amp;D into consideration</a:t>
            </a:r>
            <a:endParaRPr lang="en-IN" sz="4000" b="1" u="sng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28456-B4BB-4DAA-AD05-55FEEB274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97" y="4839238"/>
            <a:ext cx="12002611" cy="190211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In R&amp;D department, Life Science is the biggest chunk of that.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Major portion are of the employee in age group between 25-34 (majority are male employees)</a:t>
            </a:r>
            <a:r>
              <a:rPr lang="en-IN" sz="1400" b="1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The reason for this as seen around 159 (~36%) of employees are not satisfied with their job (taking job satisfaction 1 and 2 into consideration).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If we take gender into consideration than there are nearly equal proportion of male and female are there who are not satisfies by their jobs.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Also if we consider in all age group then the number of male attrition(35) are more than female attrition(24).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4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BF37F-157D-422C-8366-A535AE11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5534"/>
            <a:ext cx="5797119" cy="3817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B292B-F988-4C2C-A5DA-57C95B442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7" y="865534"/>
            <a:ext cx="5584054" cy="38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1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29C3B0-E70E-4AE4-B3E5-280AEB61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33833C-AC58-49D7-B3BC-14709EA942F9}"/>
              </a:ext>
            </a:extLst>
          </p:cNvPr>
          <p:cNvSpPr txBox="1">
            <a:spLocks/>
          </p:cNvSpPr>
          <p:nvPr/>
        </p:nvSpPr>
        <p:spPr>
          <a:xfrm>
            <a:off x="0" y="123224"/>
            <a:ext cx="9144000" cy="642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u="sng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3) Taking Sales into consideration</a:t>
            </a:r>
            <a:endParaRPr lang="en-IN" sz="4000" b="1" u="sng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30FB1-74B5-4AE3-9648-F8400032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4" y="836721"/>
            <a:ext cx="5902186" cy="331176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2D47811-361F-4D47-BFC3-9E1E2745C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97" y="4839239"/>
            <a:ext cx="12002611" cy="189553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In Sales department, Marketing and Life Science are the biggest chunk of that.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Major portion are of the employee in age group between 25-34.</a:t>
            </a:r>
            <a:endParaRPr lang="en-IN" sz="14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The reason for this as seen around 123(~40%) of employees are not satisfied with their job (taking job satisfaction 1 and 2 into consideration).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If we take gender into consideration than there are equal proportion of male and female are there who are not satisfies by their jobs.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Also if we consider in all age group then the number of male attrition(36) are more than female attrition(28).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1B170A-70D7-4748-812A-DF1972AF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941" y="836721"/>
            <a:ext cx="5886245" cy="33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7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1591F1-6A32-421F-86C0-B8D7440B5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33833C-AC58-49D7-B3BC-14709EA942F9}"/>
              </a:ext>
            </a:extLst>
          </p:cNvPr>
          <p:cNvSpPr txBox="1">
            <a:spLocks/>
          </p:cNvSpPr>
          <p:nvPr/>
        </p:nvSpPr>
        <p:spPr>
          <a:xfrm>
            <a:off x="0" y="123224"/>
            <a:ext cx="9144000" cy="642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u="sng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4) Taking HR into consideration</a:t>
            </a:r>
            <a:endParaRPr lang="en-IN" sz="4000" b="1" u="sng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D47811-361F-4D47-BFC3-9E1E2745C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97" y="4839239"/>
            <a:ext cx="12002611" cy="189553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In HR department, Human resources is the biggest chunk of that.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Major portion are of the employee in age group between 25-34.</a:t>
            </a:r>
            <a:endParaRPr lang="en-IN" sz="1400" b="1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>
                <a:latin typeface="+mn-lt"/>
              </a:rPr>
              <a:t>The reason for this as seen around 14(~52%) of employees are not satisfied with their job (taking job satisfaction 1 and 2 into consideration).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>
                <a:latin typeface="+mn-lt"/>
              </a:rPr>
              <a:t>If we take gender into consideration than there are equal proportion of male and female are there who are not satisfies by their jobs.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>
                <a:latin typeface="+mn-lt"/>
              </a:rPr>
              <a:t>Also if we consider in all age group then the number of male attrition(4) are more than female attrition(3).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D7317-754C-4654-B903-DD4E6CD8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" y="867988"/>
            <a:ext cx="5903653" cy="3454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B168A1-F3B4-4CB0-82D3-BB247E1B1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52" y="867988"/>
            <a:ext cx="5903651" cy="345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A5BD7-67E8-420D-8C61-B6DFFB769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B8164F-6E37-4815-AFA6-501A210B3677}"/>
              </a:ext>
            </a:extLst>
          </p:cNvPr>
          <p:cNvSpPr txBox="1">
            <a:spLocks/>
          </p:cNvSpPr>
          <p:nvPr/>
        </p:nvSpPr>
        <p:spPr>
          <a:xfrm>
            <a:off x="530352" y="205783"/>
            <a:ext cx="8835590" cy="9176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2) Conclusion &amp; Suggestions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27683CC-2073-4358-9961-A21177445AFF}"/>
              </a:ext>
            </a:extLst>
          </p:cNvPr>
          <p:cNvSpPr txBox="1">
            <a:spLocks/>
          </p:cNvSpPr>
          <p:nvPr/>
        </p:nvSpPr>
        <p:spPr>
          <a:xfrm>
            <a:off x="91519" y="1252659"/>
            <a:ext cx="12002611" cy="5334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400" b="1" dirty="0"/>
              <a:t>1) T</a:t>
            </a:r>
            <a:r>
              <a:rPr lang="en-US" sz="1400" b="1" i="0" dirty="0">
                <a:effectLst/>
              </a:rPr>
              <a:t>he maximum attrition is taking place among employees in the age group of 25-34 years</a:t>
            </a:r>
            <a:r>
              <a:rPr lang="en-US" sz="1400" b="1" dirty="0"/>
              <a:t> .</a:t>
            </a:r>
          </a:p>
          <a:p>
            <a:pPr algn="l" fontAlgn="base"/>
            <a:r>
              <a:rPr lang="en-US" sz="1400" dirty="0"/>
              <a:t>     These are </a:t>
            </a:r>
            <a:r>
              <a:rPr lang="en-US" sz="1400" i="0" dirty="0">
                <a:effectLst/>
              </a:rPr>
              <a:t>the segment of employees who are most likely to switch jobs are those with experience between 2-4 years.</a:t>
            </a:r>
          </a:p>
          <a:p>
            <a:pPr algn="l" fontAlgn="base"/>
            <a:r>
              <a:rPr lang="en-US" sz="1400" dirty="0"/>
              <a:t>     </a:t>
            </a:r>
            <a:r>
              <a:rPr lang="en-US" sz="1400" b="1" u="sng" dirty="0"/>
              <a:t>Ways to reduce this attrition:-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IN" sz="1400" i="0" dirty="0">
                <a:effectLst/>
              </a:rPr>
              <a:t>     Set realistic expectations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</a:rPr>
              <a:t>     Offer support and show appreciation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</a:rPr>
              <a:t>     Compensate fairly and recognize high performers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</a:rPr>
              <a:t>     Allow for a more flexible work schedule.</a:t>
            </a:r>
          </a:p>
          <a:p>
            <a:pPr algn="l" fontAlgn="base"/>
            <a:endParaRPr lang="en-US" sz="1400" i="0" dirty="0">
              <a:effectLst/>
            </a:endParaRPr>
          </a:p>
          <a:p>
            <a:pPr algn="l" fontAlgn="base"/>
            <a:r>
              <a:rPr lang="en-US" sz="1400" b="1" i="0" dirty="0">
                <a:effectLst/>
              </a:rPr>
              <a:t>2) In education field  Major attrition are shown in Life sciences , Marketing and Human resource.</a:t>
            </a:r>
          </a:p>
          <a:p>
            <a:pPr algn="l" fontAlgn="base"/>
            <a:r>
              <a:rPr lang="en-US" sz="1400" i="0" dirty="0">
                <a:effectLst/>
              </a:rPr>
              <a:t>    </a:t>
            </a:r>
            <a:r>
              <a:rPr lang="en-US" sz="1400" b="1" i="0" u="sng" dirty="0">
                <a:effectLst/>
              </a:rPr>
              <a:t>Ways to reduce attrition:-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400" dirty="0"/>
              <a:t>    </a:t>
            </a:r>
            <a:r>
              <a:rPr lang="en-US" sz="1400" i="0" dirty="0">
                <a:effectLst/>
              </a:rPr>
              <a:t>Making sure that the right people are in the right roles at the right team.</a:t>
            </a:r>
          </a:p>
          <a:p>
            <a:pPr algn="l" fontAlgn="base"/>
            <a:endParaRPr lang="en-US" sz="1400" i="0" dirty="0">
              <a:effectLst/>
            </a:endParaRPr>
          </a:p>
          <a:p>
            <a:pPr algn="l" fontAlgn="base"/>
            <a:r>
              <a:rPr lang="en-US" sz="1400" b="1" dirty="0"/>
              <a:t>3) Attrition among Male are more as compared to Females.</a:t>
            </a:r>
          </a:p>
          <a:p>
            <a:pPr algn="l" fontAlgn="base"/>
            <a:r>
              <a:rPr lang="en-US" sz="1400" dirty="0"/>
              <a:t>    </a:t>
            </a:r>
            <a:r>
              <a:rPr lang="en-US" sz="1400" i="0" dirty="0">
                <a:effectLst/>
              </a:rPr>
              <a:t>Lack of gender equality in the workplace has become a sore spot for </a:t>
            </a:r>
            <a:r>
              <a:rPr lang="en-US" sz="1400" i="0" dirty="0" err="1">
                <a:effectLst/>
              </a:rPr>
              <a:t>organisation</a:t>
            </a:r>
            <a:r>
              <a:rPr lang="en-US" sz="1400" i="0" dirty="0">
                <a:effectLst/>
              </a:rPr>
              <a:t> as it can harm the company by increasing employee attrition.</a:t>
            </a:r>
            <a:br>
              <a:rPr lang="en-US" sz="1400" dirty="0"/>
            </a:br>
            <a:endParaRPr lang="en-US" sz="1400" dirty="0"/>
          </a:p>
          <a:p>
            <a:pPr algn="l" fontAlgn="base"/>
            <a:r>
              <a:rPr lang="en-US" sz="1400" i="0" dirty="0">
                <a:effectLst/>
              </a:rPr>
              <a:t>    </a:t>
            </a:r>
            <a:r>
              <a:rPr lang="en-US" sz="1400" b="1" i="0" u="sng" dirty="0">
                <a:effectLst/>
              </a:rPr>
              <a:t>Ways to reduce attrition:-</a:t>
            </a:r>
          </a:p>
          <a:p>
            <a:pPr marL="285750" indent="-285750"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</a:rPr>
              <a:t>Bridging the gender pay gap.</a:t>
            </a:r>
          </a:p>
          <a:p>
            <a:pPr marL="285750" indent="-285750"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</a:rPr>
              <a:t>Increase child care and paid time off.</a:t>
            </a:r>
          </a:p>
          <a:p>
            <a:pPr marL="285750" indent="-285750"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</a:rPr>
              <a:t>Offer bias training for hiring management.</a:t>
            </a:r>
          </a:p>
          <a:p>
            <a:pPr algn="l" fontAlgn="base"/>
            <a:endParaRPr lang="en-US" sz="14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622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677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Sohne</vt:lpstr>
      <vt:lpstr>Wingdings 3</vt:lpstr>
      <vt:lpstr>Office Theme</vt:lpstr>
      <vt:lpstr>Wisp</vt:lpstr>
      <vt:lpstr>ATTRITION ANALYSIS</vt:lpstr>
      <vt:lpstr>What is employee attrition?</vt:lpstr>
      <vt:lpstr>PowerPoint Presentation</vt:lpstr>
      <vt:lpstr>1) INSIGHTS</vt:lpstr>
      <vt:lpstr>PowerPoint Presentation</vt:lpstr>
      <vt:lpstr>2) Taking R&amp;D into consideration</vt:lpstr>
      <vt:lpstr>PowerPoint Presentation</vt:lpstr>
      <vt:lpstr>PowerPoint Presentation</vt:lpstr>
      <vt:lpstr>PowerPoint Presentation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Aishwarya Gaur</dc:creator>
  <cp:lastModifiedBy>Aishwarya Gaur</cp:lastModifiedBy>
  <cp:revision>26</cp:revision>
  <dcterms:created xsi:type="dcterms:W3CDTF">2023-04-03T05:16:39Z</dcterms:created>
  <dcterms:modified xsi:type="dcterms:W3CDTF">2023-04-03T09:01:15Z</dcterms:modified>
</cp:coreProperties>
</file>